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outlineViewPr>
    <p:cViewPr>
      <p:scale>
        <a:sx n="33" d="100"/>
        <a:sy n="33" d="100"/>
      </p:scale>
      <p:origin x="0" y="-163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34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B93F2-21BC-4B16-8214-CF7566EE9B65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416C2-DBED-41F5-8B25-37742DBFF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86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416C2-DBED-41F5-8B25-37742DBFFC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3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00F0-E843-4C2E-BBF2-29356D35F93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626-63C8-4E75-8021-FD3860574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32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00F0-E843-4C2E-BBF2-29356D35F93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626-63C8-4E75-8021-FD3860574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7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00F0-E843-4C2E-BBF2-29356D35F93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626-63C8-4E75-8021-FD3860574DE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5960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00F0-E843-4C2E-BBF2-29356D35F93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626-63C8-4E75-8021-FD3860574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68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00F0-E843-4C2E-BBF2-29356D35F93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626-63C8-4E75-8021-FD3860574DE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929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00F0-E843-4C2E-BBF2-29356D35F93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626-63C8-4E75-8021-FD3860574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99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00F0-E843-4C2E-BBF2-29356D35F93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626-63C8-4E75-8021-FD3860574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26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00F0-E843-4C2E-BBF2-29356D35F93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626-63C8-4E75-8021-FD3860574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4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00F0-E843-4C2E-BBF2-29356D35F93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626-63C8-4E75-8021-FD3860574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37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00F0-E843-4C2E-BBF2-29356D35F93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626-63C8-4E75-8021-FD3860574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4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00F0-E843-4C2E-BBF2-29356D35F93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626-63C8-4E75-8021-FD3860574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89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00F0-E843-4C2E-BBF2-29356D35F93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626-63C8-4E75-8021-FD3860574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7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00F0-E843-4C2E-BBF2-29356D35F93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626-63C8-4E75-8021-FD3860574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44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00F0-E843-4C2E-BBF2-29356D35F93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626-63C8-4E75-8021-FD3860574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64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00F0-E843-4C2E-BBF2-29356D35F93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626-63C8-4E75-8021-FD3860574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61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626-63C8-4E75-8021-FD3860574DE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00F0-E843-4C2E-BBF2-29356D35F93B}" type="datetimeFigureOut">
              <a:rPr lang="en-US" smtClean="0"/>
              <a:t>6/4/2015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54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C00F0-E843-4C2E-BBF2-29356D35F93B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2ABD626-63C8-4E75-8021-FD3860574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0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sOpcMFkrFs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i_j-E5jO4o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5U9A77PWU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youtube.com/watch?v=GuhnGbkvu8o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World War II Is Over!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4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Potsdam Conference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3846" y="1270000"/>
            <a:ext cx="4184035" cy="3880772"/>
          </a:xfrm>
        </p:spPr>
        <p:txBody>
          <a:bodyPr>
            <a:noAutofit/>
          </a:bodyPr>
          <a:lstStyle/>
          <a:p>
            <a:r>
              <a:rPr lang="en-US" sz="2200" dirty="0" smtClean="0"/>
              <a:t>Truman (FDR is dead), Stalin and Churchill attend</a:t>
            </a:r>
          </a:p>
          <a:p>
            <a:r>
              <a:rPr lang="en-US" sz="2200" dirty="0" smtClean="0"/>
              <a:t>Known as the Treaty of </a:t>
            </a:r>
            <a:r>
              <a:rPr lang="en-US" sz="2200" b="1" u="sng" dirty="0" smtClean="0">
                <a:solidFill>
                  <a:srgbClr val="FF0000"/>
                </a:solidFill>
              </a:rPr>
              <a:t>Versailles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of WWII</a:t>
            </a:r>
          </a:p>
          <a:p>
            <a:r>
              <a:rPr lang="en-US" sz="2200" dirty="0" smtClean="0"/>
              <a:t>Met in Germany from July 17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-August 2</a:t>
            </a:r>
            <a:r>
              <a:rPr lang="en-US" sz="2200" baseline="30000" dirty="0" smtClean="0"/>
              <a:t>nd</a:t>
            </a:r>
            <a:r>
              <a:rPr lang="en-US" sz="2200" dirty="0" smtClean="0"/>
              <a:t> 1945</a:t>
            </a:r>
          </a:p>
          <a:p>
            <a:r>
              <a:rPr lang="en-US" sz="2200" dirty="0" smtClean="0"/>
              <a:t>Purpose:  negotiate the end of the war in the Pacific and restructure Europe’s borders</a:t>
            </a:r>
          </a:p>
          <a:p>
            <a:r>
              <a:rPr lang="en-US" sz="2200" dirty="0" smtClean="0"/>
              <a:t>Disagreed on how to divide </a:t>
            </a:r>
            <a:r>
              <a:rPr lang="en-US" sz="2200" b="1" u="sng" dirty="0" smtClean="0">
                <a:solidFill>
                  <a:srgbClr val="FF0000"/>
                </a:solidFill>
              </a:rPr>
              <a:t>Germany</a:t>
            </a:r>
          </a:p>
          <a:p>
            <a:r>
              <a:rPr lang="en-US" sz="2200" dirty="0" smtClean="0"/>
              <a:t>Truman and Churchill feared USSR’s influence in Eastern Europe</a:t>
            </a:r>
            <a:endParaRPr lang="en-US" sz="2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95987" y="1270000"/>
            <a:ext cx="5319713" cy="433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4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636" y="0"/>
            <a:ext cx="8596668" cy="1320800"/>
          </a:xfrm>
        </p:spPr>
        <p:txBody>
          <a:bodyPr/>
          <a:lstStyle/>
          <a:p>
            <a:r>
              <a:rPr lang="en-US" dirty="0" smtClean="0"/>
              <a:t>Tensions Between USA and USSR Growing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3847" y="660400"/>
            <a:ext cx="4184035" cy="3880772"/>
          </a:xfrm>
        </p:spPr>
        <p:txBody>
          <a:bodyPr>
            <a:noAutofit/>
          </a:bodyPr>
          <a:lstStyle/>
          <a:p>
            <a:r>
              <a:rPr lang="en-US" sz="2200" dirty="0" smtClean="0"/>
              <a:t>The relationship between the two new super powers worsened since the Yalta conference</a:t>
            </a:r>
          </a:p>
          <a:p>
            <a:r>
              <a:rPr lang="en-US" sz="2200" dirty="0" smtClean="0"/>
              <a:t>Stalin had arrested </a:t>
            </a:r>
            <a:r>
              <a:rPr lang="en-US" sz="2200" b="1" u="sng" dirty="0" smtClean="0">
                <a:solidFill>
                  <a:srgbClr val="FF0000"/>
                </a:solidFill>
              </a:rPr>
              <a:t>democratic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leaders in Poland</a:t>
            </a:r>
          </a:p>
          <a:p>
            <a:r>
              <a:rPr lang="en-US" sz="2200" dirty="0" smtClean="0"/>
              <a:t>Stalin pressuring countries into </a:t>
            </a:r>
            <a:r>
              <a:rPr lang="en-US" sz="2200" b="1" u="sng" dirty="0" smtClean="0">
                <a:solidFill>
                  <a:srgbClr val="FF0000"/>
                </a:solidFill>
              </a:rPr>
              <a:t>Communism</a:t>
            </a:r>
          </a:p>
          <a:p>
            <a:r>
              <a:rPr lang="en-US" sz="2200" dirty="0" smtClean="0"/>
              <a:t>Truman took over for FDR and did not get along with Stalin</a:t>
            </a:r>
          </a:p>
          <a:p>
            <a:r>
              <a:rPr lang="en-US" sz="2200" dirty="0" smtClean="0"/>
              <a:t>Truman knew he did not need Stalin’s help in Japan due to the successful testing of the A-bomb</a:t>
            </a:r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9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Potsdam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424" y="1413614"/>
            <a:ext cx="4184035" cy="3880772"/>
          </a:xfrm>
        </p:spPr>
        <p:txBody>
          <a:bodyPr>
            <a:noAutofit/>
          </a:bodyPr>
          <a:lstStyle/>
          <a:p>
            <a:r>
              <a:rPr lang="en-US" sz="2200" dirty="0" smtClean="0"/>
              <a:t>The big three agreed on the 4 German zones</a:t>
            </a:r>
          </a:p>
          <a:p>
            <a:r>
              <a:rPr lang="en-US" sz="2200" dirty="0" smtClean="0"/>
              <a:t>Agreed to remove all aspects of </a:t>
            </a:r>
            <a:r>
              <a:rPr lang="en-US" sz="2200" b="1" u="sng" dirty="0" smtClean="0">
                <a:solidFill>
                  <a:srgbClr val="FF0000"/>
                </a:solidFill>
              </a:rPr>
              <a:t>Nazism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in Germany</a:t>
            </a:r>
          </a:p>
          <a:p>
            <a:r>
              <a:rPr lang="en-US" sz="2200" dirty="0" smtClean="0"/>
              <a:t>Agreed on a system to bring war-criminals to trial</a:t>
            </a:r>
          </a:p>
          <a:p>
            <a:r>
              <a:rPr lang="en-US" sz="2200" dirty="0" smtClean="0"/>
              <a:t>Agreed on </a:t>
            </a:r>
            <a:r>
              <a:rPr lang="en-US" sz="2200" b="1" u="sng" dirty="0" smtClean="0">
                <a:solidFill>
                  <a:srgbClr val="FF0000"/>
                </a:solidFill>
              </a:rPr>
              <a:t>Poland’s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free elections</a:t>
            </a:r>
          </a:p>
          <a:p>
            <a:r>
              <a:rPr lang="en-US" sz="2200" dirty="0" smtClean="0"/>
              <a:t>USSR could take war </a:t>
            </a:r>
            <a:r>
              <a:rPr lang="en-US" sz="2200" b="1" u="sng" dirty="0" smtClean="0">
                <a:solidFill>
                  <a:srgbClr val="FF0000"/>
                </a:solidFill>
              </a:rPr>
              <a:t>reparations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from their German zone</a:t>
            </a:r>
          </a:p>
          <a:p>
            <a:r>
              <a:rPr lang="en-US" sz="2200" dirty="0" smtClean="0"/>
              <a:t>United Nations began forming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34224" y="1148115"/>
            <a:ext cx="8071426" cy="489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5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156" y="107324"/>
            <a:ext cx="8596668" cy="1320800"/>
          </a:xfrm>
        </p:spPr>
        <p:txBody>
          <a:bodyPr/>
          <a:lstStyle/>
          <a:p>
            <a:r>
              <a:rPr lang="en-US" dirty="0" smtClean="0"/>
              <a:t>United 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61" y="899820"/>
            <a:ext cx="4619829" cy="4574870"/>
          </a:xfrm>
        </p:spPr>
        <p:txBody>
          <a:bodyPr>
            <a:noAutofit/>
          </a:bodyPr>
          <a:lstStyle/>
          <a:p>
            <a:r>
              <a:rPr lang="en-US" sz="2400" dirty="0" smtClean="0"/>
              <a:t>Originally thought up by FDR and Churchill</a:t>
            </a:r>
          </a:p>
          <a:p>
            <a:r>
              <a:rPr lang="en-US" sz="2400" dirty="0" smtClean="0"/>
              <a:t>Basically a new and improved </a:t>
            </a:r>
            <a:r>
              <a:rPr lang="en-US" sz="2400" b="1" u="sng" dirty="0" smtClean="0">
                <a:solidFill>
                  <a:srgbClr val="FF0000"/>
                </a:solidFill>
              </a:rPr>
              <a:t>League of Nations</a:t>
            </a:r>
          </a:p>
          <a:p>
            <a:r>
              <a:rPr lang="en-US" sz="2400" dirty="0" smtClean="0"/>
              <a:t>Objective is to keep peace and assist people in need of aid</a:t>
            </a:r>
          </a:p>
          <a:p>
            <a:r>
              <a:rPr lang="en-US" sz="2400" dirty="0" smtClean="0"/>
              <a:t>Promote human rights </a:t>
            </a:r>
          </a:p>
          <a:p>
            <a:r>
              <a:rPr lang="en-US" sz="2400" dirty="0" smtClean="0"/>
              <a:t>Set up a security council of 5 main members</a:t>
            </a:r>
          </a:p>
          <a:p>
            <a:pPr lvl="1"/>
            <a:r>
              <a:rPr lang="en-US" sz="2400" b="1" u="sng" dirty="0" smtClean="0">
                <a:solidFill>
                  <a:srgbClr val="FF0000"/>
                </a:solidFill>
              </a:rPr>
              <a:t>USSR</a:t>
            </a:r>
            <a:r>
              <a:rPr lang="en-US" sz="2400" dirty="0" smtClean="0"/>
              <a:t>, USA, France, </a:t>
            </a:r>
            <a:r>
              <a:rPr lang="en-US" sz="2400" b="1" u="sng" dirty="0" smtClean="0">
                <a:solidFill>
                  <a:srgbClr val="FF0000"/>
                </a:solidFill>
              </a:rPr>
              <a:t>GB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and </a:t>
            </a:r>
            <a:r>
              <a:rPr lang="en-US" sz="2400" b="1" u="sng" dirty="0" smtClean="0">
                <a:solidFill>
                  <a:srgbClr val="FF0000"/>
                </a:solidFill>
              </a:rPr>
              <a:t>China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are all permanent members of the security council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43562" y="1428124"/>
            <a:ext cx="5686525" cy="37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4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United 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999" y="1930400"/>
            <a:ext cx="4184035" cy="3880772"/>
          </a:xfrm>
        </p:spPr>
        <p:txBody>
          <a:bodyPr>
            <a:noAutofit/>
          </a:bodyPr>
          <a:lstStyle/>
          <a:p>
            <a:r>
              <a:rPr lang="en-US" sz="2400" dirty="0" smtClean="0"/>
              <a:t>50 countries met in </a:t>
            </a:r>
            <a:r>
              <a:rPr lang="en-US" sz="2400" b="1" u="sng" dirty="0" smtClean="0">
                <a:solidFill>
                  <a:srgbClr val="FF0000"/>
                </a:solidFill>
              </a:rPr>
              <a:t>San Francisco</a:t>
            </a:r>
            <a:r>
              <a:rPr lang="en-US" sz="2400" dirty="0" smtClean="0"/>
              <a:t> to draw up the United Nations</a:t>
            </a:r>
          </a:p>
          <a:p>
            <a:r>
              <a:rPr lang="en-US" sz="2400" dirty="0" smtClean="0"/>
              <a:t>The representatives from all major countries hammered out the details</a:t>
            </a:r>
          </a:p>
          <a:p>
            <a:r>
              <a:rPr lang="en-US" sz="2400" dirty="0" smtClean="0"/>
              <a:t>The United Nations Charter was signed by all 50 countries on Oct. 24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, 1945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1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Cleaning up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9909" y="1812860"/>
            <a:ext cx="4184035" cy="3880772"/>
          </a:xfrm>
        </p:spPr>
        <p:txBody>
          <a:bodyPr>
            <a:noAutofit/>
          </a:bodyPr>
          <a:lstStyle/>
          <a:p>
            <a:r>
              <a:rPr lang="en-US" sz="2400" dirty="0" smtClean="0"/>
              <a:t>This was the first war where leaders were charged with war crimes</a:t>
            </a:r>
          </a:p>
          <a:p>
            <a:r>
              <a:rPr lang="en-US" sz="2400" dirty="0" smtClean="0"/>
              <a:t>Rules needed to be in place to be able to try people with war crimes</a:t>
            </a:r>
          </a:p>
          <a:p>
            <a:r>
              <a:rPr lang="en-US" sz="2400" dirty="0" smtClean="0"/>
              <a:t>Trials were held in </a:t>
            </a:r>
            <a:r>
              <a:rPr lang="en-US" sz="2400" b="1" u="sng" dirty="0" smtClean="0">
                <a:solidFill>
                  <a:srgbClr val="FF0000"/>
                </a:solidFill>
              </a:rPr>
              <a:t>Nuremberg</a:t>
            </a:r>
            <a:r>
              <a:rPr lang="en-US" sz="2400" dirty="0" smtClean="0"/>
              <a:t>, Germany </a:t>
            </a:r>
          </a:p>
          <a:p>
            <a:r>
              <a:rPr lang="en-US" sz="2400" dirty="0" smtClean="0"/>
              <a:t>Accused of </a:t>
            </a:r>
            <a:r>
              <a:rPr lang="en-US" sz="2400" b="1" u="sng" dirty="0" smtClean="0">
                <a:solidFill>
                  <a:srgbClr val="FF0000"/>
                </a:solidFill>
              </a:rPr>
              <a:t>crimes against humanity</a:t>
            </a:r>
            <a:r>
              <a:rPr lang="en-US" sz="2400" dirty="0" smtClean="0"/>
              <a:t> and war crimes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12130" y="1812860"/>
            <a:ext cx="5772150" cy="392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4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Nuremberg Trials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303" y="1374977"/>
            <a:ext cx="4184035" cy="3880772"/>
          </a:xfrm>
        </p:spPr>
        <p:txBody>
          <a:bodyPr>
            <a:noAutofit/>
          </a:bodyPr>
          <a:lstStyle/>
          <a:p>
            <a:r>
              <a:rPr lang="en-US" sz="2400" dirty="0" smtClean="0"/>
              <a:t>Crimes committed:</a:t>
            </a:r>
          </a:p>
          <a:p>
            <a:r>
              <a:rPr lang="en-US" sz="2400" dirty="0" smtClean="0"/>
              <a:t>Holocaust &amp; Genocide</a:t>
            </a:r>
          </a:p>
          <a:p>
            <a:pPr lvl="1"/>
            <a:r>
              <a:rPr lang="en-US" sz="2400" b="1" u="sng" dirty="0" smtClean="0">
                <a:solidFill>
                  <a:srgbClr val="FF0000"/>
                </a:solidFill>
              </a:rPr>
              <a:t>65% of Jewish </a:t>
            </a:r>
            <a:r>
              <a:rPr lang="en-US" sz="2400" dirty="0" smtClean="0"/>
              <a:t>population was killed</a:t>
            </a:r>
          </a:p>
          <a:p>
            <a:pPr lvl="1"/>
            <a:r>
              <a:rPr lang="en-US" sz="2400" dirty="0" smtClean="0"/>
              <a:t>Mass civilian casualties</a:t>
            </a:r>
          </a:p>
          <a:p>
            <a:r>
              <a:rPr lang="en-US" sz="2400" dirty="0" smtClean="0"/>
              <a:t>24 men and 7 organizations were charged with the systematic murder of millions</a:t>
            </a:r>
          </a:p>
          <a:p>
            <a:r>
              <a:rPr lang="en-US" sz="2400" dirty="0" smtClean="0"/>
              <a:t>All claimed they were </a:t>
            </a:r>
            <a:r>
              <a:rPr lang="en-US" sz="2400" b="1" u="sng" dirty="0" smtClean="0">
                <a:solidFill>
                  <a:srgbClr val="FF0000"/>
                </a:solidFill>
              </a:rPr>
              <a:t>not guilty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787" y="-9986"/>
            <a:ext cx="4184035" cy="3880772"/>
          </a:xfrm>
        </p:spPr>
        <p:txBody>
          <a:bodyPr>
            <a:noAutofit/>
          </a:bodyPr>
          <a:lstStyle/>
          <a:p>
            <a:r>
              <a:rPr lang="en-US" sz="2200" dirty="0" smtClean="0"/>
              <a:t>Hitler was dead and could not be tried</a:t>
            </a:r>
          </a:p>
          <a:p>
            <a:r>
              <a:rPr lang="en-US" sz="2200" dirty="0" smtClean="0"/>
              <a:t>His two top associates, </a:t>
            </a:r>
            <a:r>
              <a:rPr lang="en-US" sz="2200" b="1" u="sng" dirty="0" smtClean="0">
                <a:solidFill>
                  <a:srgbClr val="FF0000"/>
                </a:solidFill>
              </a:rPr>
              <a:t>Heinrich Himmler </a:t>
            </a:r>
            <a:r>
              <a:rPr lang="en-US" sz="2200" dirty="0" smtClean="0"/>
              <a:t>and </a:t>
            </a:r>
            <a:r>
              <a:rPr lang="en-US" sz="2200" b="1" u="sng" dirty="0" smtClean="0">
                <a:solidFill>
                  <a:srgbClr val="FF0000"/>
                </a:solidFill>
              </a:rPr>
              <a:t>Joseph Goebbels </a:t>
            </a:r>
            <a:r>
              <a:rPr lang="en-US" sz="2200" dirty="0" smtClean="0"/>
              <a:t>also committed suicide before trials</a:t>
            </a:r>
          </a:p>
          <a:p>
            <a:r>
              <a:rPr lang="en-US" sz="2200" dirty="0" smtClean="0"/>
              <a:t>Trials found all but three guilty</a:t>
            </a:r>
          </a:p>
          <a:p>
            <a:r>
              <a:rPr lang="en-US" sz="2200" b="1" u="sng" dirty="0" smtClean="0">
                <a:solidFill>
                  <a:srgbClr val="FF0000"/>
                </a:solidFill>
              </a:rPr>
              <a:t>12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sentenced to death</a:t>
            </a:r>
          </a:p>
          <a:p>
            <a:r>
              <a:rPr lang="en-US" sz="2200" dirty="0" smtClean="0"/>
              <a:t>The rest were given prison sentences from 10 years-life</a:t>
            </a:r>
          </a:p>
          <a:p>
            <a:r>
              <a:rPr lang="en-US" sz="2200" dirty="0" smtClean="0"/>
              <a:t>10 were executed by </a:t>
            </a:r>
            <a:r>
              <a:rPr lang="en-US" sz="2200" b="1" u="sng" dirty="0" smtClean="0">
                <a:solidFill>
                  <a:srgbClr val="FF0000"/>
                </a:solidFill>
              </a:rPr>
              <a:t>hangings</a:t>
            </a:r>
          </a:p>
          <a:p>
            <a:r>
              <a:rPr lang="en-US" sz="2200" dirty="0" err="1" smtClean="0"/>
              <a:t>Hitlers</a:t>
            </a:r>
            <a:r>
              <a:rPr lang="en-US" sz="2200" dirty="0" smtClean="0"/>
              <a:t> successor Herman Goring killed himself the night before he was to be hung</a:t>
            </a:r>
            <a:endParaRPr lang="en-US" sz="22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43804" y="1194329"/>
            <a:ext cx="6706235" cy="469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7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0"/>
            <a:ext cx="8596668" cy="1320800"/>
          </a:xfrm>
        </p:spPr>
        <p:txBody>
          <a:bodyPr/>
          <a:lstStyle/>
          <a:p>
            <a:r>
              <a:rPr lang="en-US" dirty="0" smtClean="0"/>
              <a:t>Nuremberg Trials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700" y="746760"/>
            <a:ext cx="4184035" cy="3880772"/>
          </a:xfrm>
        </p:spPr>
        <p:txBody>
          <a:bodyPr>
            <a:noAutofit/>
          </a:bodyPr>
          <a:lstStyle/>
          <a:p>
            <a:r>
              <a:rPr lang="en-US" sz="2200" dirty="0" smtClean="0"/>
              <a:t>After the main trials there were 12 more at Nuremberg</a:t>
            </a:r>
          </a:p>
          <a:p>
            <a:r>
              <a:rPr lang="en-US" sz="2200" dirty="0" smtClean="0"/>
              <a:t>Trials lasted from </a:t>
            </a:r>
            <a:r>
              <a:rPr lang="en-US" sz="2200" b="1" u="sng" dirty="0" smtClean="0">
                <a:solidFill>
                  <a:srgbClr val="FF0000"/>
                </a:solidFill>
              </a:rPr>
              <a:t>1946-1949</a:t>
            </a:r>
          </a:p>
          <a:p>
            <a:r>
              <a:rPr lang="en-US" sz="2200" dirty="0" smtClean="0"/>
              <a:t>Doctors, lawyers, judges SS officers, and concentration camp supervisors were all charged</a:t>
            </a:r>
          </a:p>
          <a:p>
            <a:r>
              <a:rPr lang="en-US" sz="2200" b="1" u="sng" dirty="0" smtClean="0">
                <a:solidFill>
                  <a:srgbClr val="FF0000"/>
                </a:solidFill>
              </a:rPr>
              <a:t>185 </a:t>
            </a:r>
            <a:r>
              <a:rPr lang="en-US" sz="2200" dirty="0" smtClean="0"/>
              <a:t>people were charged</a:t>
            </a:r>
          </a:p>
          <a:p>
            <a:r>
              <a:rPr lang="en-US" sz="2200" dirty="0" smtClean="0"/>
              <a:t>12 received death penalties</a:t>
            </a:r>
          </a:p>
          <a:p>
            <a:r>
              <a:rPr lang="en-US" sz="2200" dirty="0" smtClean="0"/>
              <a:t>8 life in prison</a:t>
            </a:r>
          </a:p>
          <a:p>
            <a:r>
              <a:rPr lang="en-US" sz="2200" dirty="0" smtClean="0"/>
              <a:t>77 received varying prison </a:t>
            </a:r>
            <a:r>
              <a:rPr lang="en-US" sz="2200" dirty="0" smtClean="0"/>
              <a:t>terms</a:t>
            </a:r>
          </a:p>
          <a:p>
            <a:r>
              <a:rPr lang="en-US" sz="2200" dirty="0" smtClean="0">
                <a:hlinkClick r:id="rId2"/>
              </a:rPr>
              <a:t>https://www.youtube.com/watch?v=FsOpcMFkrFs</a:t>
            </a:r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4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52746"/>
            <a:ext cx="8596668" cy="1320800"/>
          </a:xfrm>
        </p:spPr>
        <p:txBody>
          <a:bodyPr/>
          <a:lstStyle/>
          <a:p>
            <a:r>
              <a:rPr lang="en-US" dirty="0" smtClean="0"/>
              <a:t>Cleaning up Japan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483" y="606538"/>
            <a:ext cx="4184035" cy="3880772"/>
          </a:xfrm>
        </p:spPr>
        <p:txBody>
          <a:bodyPr>
            <a:noAutofit/>
          </a:bodyPr>
          <a:lstStyle/>
          <a:p>
            <a:r>
              <a:rPr lang="en-US" sz="2200" dirty="0" smtClean="0"/>
              <a:t>In October of 1946 </a:t>
            </a:r>
            <a:r>
              <a:rPr lang="en-US" sz="2200" b="1" u="sng" dirty="0" smtClean="0">
                <a:solidFill>
                  <a:srgbClr val="FF0000"/>
                </a:solidFill>
              </a:rPr>
              <a:t>28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Japanese war criminals went on trial</a:t>
            </a:r>
          </a:p>
          <a:p>
            <a:r>
              <a:rPr lang="en-US" sz="2200" dirty="0" smtClean="0"/>
              <a:t>All too were found guilty</a:t>
            </a:r>
          </a:p>
          <a:p>
            <a:r>
              <a:rPr lang="en-US" sz="2200" b="1" u="sng" dirty="0" smtClean="0">
                <a:solidFill>
                  <a:srgbClr val="FF0000"/>
                </a:solidFill>
              </a:rPr>
              <a:t>16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life sentences</a:t>
            </a:r>
          </a:p>
          <a:p>
            <a:r>
              <a:rPr lang="en-US" sz="2200" dirty="0" smtClean="0"/>
              <a:t>7 were hung </a:t>
            </a:r>
            <a:r>
              <a:rPr lang="en-US" sz="2200" b="1" u="sng" dirty="0" smtClean="0">
                <a:solidFill>
                  <a:srgbClr val="FF0000"/>
                </a:solidFill>
              </a:rPr>
              <a:t>including Prime Minister </a:t>
            </a:r>
            <a:r>
              <a:rPr lang="en-US" sz="2200" b="1" u="sng" dirty="0" err="1" smtClean="0">
                <a:solidFill>
                  <a:srgbClr val="FF0000"/>
                </a:solidFill>
              </a:rPr>
              <a:t>Tojo</a:t>
            </a:r>
            <a:r>
              <a:rPr lang="en-US" sz="2200" dirty="0" smtClean="0"/>
              <a:t> and the leader of the Bataan Death March</a:t>
            </a:r>
          </a:p>
          <a:p>
            <a:r>
              <a:rPr lang="en-US" sz="2200" b="1" u="sng" dirty="0" smtClean="0">
                <a:solidFill>
                  <a:srgbClr val="FF0000"/>
                </a:solidFill>
              </a:rPr>
              <a:t>Douglas MacArthur </a:t>
            </a:r>
            <a:r>
              <a:rPr lang="en-US" sz="2200" dirty="0" smtClean="0"/>
              <a:t>was put in charge of Japan</a:t>
            </a:r>
          </a:p>
          <a:p>
            <a:pPr lvl="1"/>
            <a:r>
              <a:rPr lang="en-US" sz="2200" dirty="0" smtClean="0"/>
              <a:t>Helped a Japanese gov. implement democracy but Macarthur had </a:t>
            </a:r>
            <a:r>
              <a:rPr lang="en-US" sz="2200" b="1" u="sng" dirty="0" smtClean="0">
                <a:solidFill>
                  <a:srgbClr val="FF0000"/>
                </a:solidFill>
              </a:rPr>
              <a:t>ultimate power</a:t>
            </a:r>
          </a:p>
          <a:p>
            <a:r>
              <a:rPr lang="en-US" sz="2200" dirty="0" smtClean="0"/>
              <a:t>Allied soldiers occupied Japan</a:t>
            </a:r>
          </a:p>
          <a:p>
            <a:endParaRPr lang="en-US" sz="2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79102" y="606538"/>
            <a:ext cx="4362178" cy="5528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1455" y="6319303"/>
            <a:ext cx="525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https://www.youtube.com/watch?v=1i_j-E5jO4o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25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The Cost of WWII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00766"/>
            <a:ext cx="4861369" cy="4740595"/>
          </a:xfrm>
        </p:spPr>
        <p:txBody>
          <a:bodyPr>
            <a:noAutofit/>
          </a:bodyPr>
          <a:lstStyle/>
          <a:p>
            <a:r>
              <a:rPr lang="en-US" sz="2600" dirty="0" smtClean="0"/>
              <a:t>As many as </a:t>
            </a:r>
            <a:r>
              <a:rPr lang="en-US" sz="2600" b="1" u="sng" dirty="0" smtClean="0">
                <a:solidFill>
                  <a:srgbClr val="FF0000"/>
                </a:solidFill>
              </a:rPr>
              <a:t>60 million </a:t>
            </a:r>
            <a:r>
              <a:rPr lang="en-US" sz="2600" dirty="0" smtClean="0"/>
              <a:t>people died during the course of WWII</a:t>
            </a:r>
          </a:p>
          <a:p>
            <a:r>
              <a:rPr lang="en-US" sz="2600" dirty="0" smtClean="0"/>
              <a:t>Just about half of them were </a:t>
            </a:r>
            <a:r>
              <a:rPr lang="en-US" sz="2600" b="1" u="sng" dirty="0" smtClean="0">
                <a:solidFill>
                  <a:srgbClr val="FF0000"/>
                </a:solidFill>
              </a:rPr>
              <a:t>civilians</a:t>
            </a:r>
          </a:p>
          <a:p>
            <a:r>
              <a:rPr lang="en-US" sz="2600" dirty="0" smtClean="0"/>
              <a:t>The country with the highest losses was the Soviet Union</a:t>
            </a:r>
          </a:p>
          <a:p>
            <a:r>
              <a:rPr lang="en-US" sz="2600" b="1" u="sng" dirty="0" smtClean="0">
                <a:solidFill>
                  <a:srgbClr val="FF0000"/>
                </a:solidFill>
              </a:rPr>
              <a:t>20+ million </a:t>
            </a:r>
            <a:r>
              <a:rPr lang="en-US" sz="2600" dirty="0" smtClean="0"/>
              <a:t>Soviet soldiers and civilians died</a:t>
            </a:r>
          </a:p>
          <a:p>
            <a:r>
              <a:rPr lang="en-US" sz="2600" b="1" u="sng" dirty="0" smtClean="0">
                <a:solidFill>
                  <a:srgbClr val="FF0000"/>
                </a:solidFill>
              </a:rPr>
              <a:t>Poland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smtClean="0"/>
              <a:t>suffered 6 million deaths, nearly all of them were civilians</a:t>
            </a:r>
          </a:p>
        </p:txBody>
      </p:sp>
      <p:pic>
        <p:nvPicPr>
          <p:cNvPr id="1026" name="Picture 2" descr="http://splashmans.wikispaces.com/file/view/Costs_of_WWII.jpg/512159304/Costs_of_WWI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1662444"/>
            <a:ext cx="6908350" cy="401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9223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Cleaning Up Japan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7029" y="1503766"/>
            <a:ext cx="4184035" cy="3880772"/>
          </a:xfrm>
        </p:spPr>
        <p:txBody>
          <a:bodyPr>
            <a:noAutofit/>
          </a:bodyPr>
          <a:lstStyle/>
          <a:p>
            <a:r>
              <a:rPr lang="en-US" sz="2200" dirty="0" smtClean="0"/>
              <a:t>MacArthur set up a democracy modeled after the </a:t>
            </a:r>
            <a:r>
              <a:rPr lang="en-US" sz="2200" b="1" u="sng" dirty="0" smtClean="0">
                <a:solidFill>
                  <a:srgbClr val="FF0000"/>
                </a:solidFill>
              </a:rPr>
              <a:t>British parliamentary </a:t>
            </a:r>
            <a:r>
              <a:rPr lang="en-US" sz="2200" dirty="0" err="1" smtClean="0"/>
              <a:t>gov</a:t>
            </a:r>
            <a:endParaRPr lang="en-US" sz="2200" dirty="0" smtClean="0"/>
          </a:p>
          <a:p>
            <a:r>
              <a:rPr lang="en-US" sz="2200" dirty="0" smtClean="0"/>
              <a:t>Wrote a new constitution</a:t>
            </a:r>
          </a:p>
          <a:p>
            <a:r>
              <a:rPr lang="en-US" sz="2200" dirty="0" smtClean="0"/>
              <a:t>Emperor only had ceremonial powers like in England</a:t>
            </a:r>
          </a:p>
          <a:p>
            <a:r>
              <a:rPr lang="en-US" sz="2200" b="1" u="sng" dirty="0" smtClean="0">
                <a:solidFill>
                  <a:srgbClr val="FF0000"/>
                </a:solidFill>
              </a:rPr>
              <a:t>Women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received rights</a:t>
            </a:r>
          </a:p>
          <a:p>
            <a:r>
              <a:rPr lang="en-US" sz="2200" dirty="0" smtClean="0"/>
              <a:t>Wrote a bill of rights to protect citizens</a:t>
            </a:r>
          </a:p>
          <a:p>
            <a:r>
              <a:rPr lang="en-US" sz="2200" dirty="0" smtClean="0"/>
              <a:t>Japan regained </a:t>
            </a:r>
            <a:r>
              <a:rPr lang="en-US" sz="2200" b="1" u="sng" dirty="0" smtClean="0">
                <a:solidFill>
                  <a:srgbClr val="FF0000"/>
                </a:solidFill>
              </a:rPr>
              <a:t>sovereignty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in 1951</a:t>
            </a:r>
            <a:endParaRPr lang="en-US" sz="2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https://www.youtube.com/watch?v=J5U9A77PWUY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6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Breakdown of Lives Lost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452" y="1305575"/>
            <a:ext cx="4184035" cy="3880772"/>
          </a:xfrm>
        </p:spPr>
        <p:txBody>
          <a:bodyPr>
            <a:noAutofit/>
          </a:bodyPr>
          <a:lstStyle/>
          <a:p>
            <a:r>
              <a:rPr lang="en-US" sz="2600" dirty="0" smtClean="0"/>
              <a:t>Military:</a:t>
            </a:r>
          </a:p>
          <a:p>
            <a:pPr lvl="1"/>
            <a:r>
              <a:rPr lang="en-US" sz="2600" dirty="0" smtClean="0"/>
              <a:t>Soviets: 7+ Million</a:t>
            </a:r>
          </a:p>
          <a:p>
            <a:pPr lvl="1"/>
            <a:r>
              <a:rPr lang="en-US" sz="2600" dirty="0" smtClean="0"/>
              <a:t>Germany+ 4+ Million</a:t>
            </a:r>
          </a:p>
          <a:p>
            <a:pPr lvl="1"/>
            <a:r>
              <a:rPr lang="en-US" sz="2600" dirty="0" smtClean="0"/>
              <a:t>China: 3.5 Million</a:t>
            </a:r>
          </a:p>
          <a:p>
            <a:pPr lvl="1"/>
            <a:r>
              <a:rPr lang="en-US" sz="2600" dirty="0" smtClean="0"/>
              <a:t>Japan: 1.5 Million</a:t>
            </a:r>
          </a:p>
          <a:p>
            <a:pPr lvl="1"/>
            <a:r>
              <a:rPr lang="en-US" sz="2600" dirty="0" smtClean="0"/>
              <a:t>U.S.A: 405,399</a:t>
            </a:r>
          </a:p>
          <a:p>
            <a:pPr lvl="1"/>
            <a:r>
              <a:rPr lang="en-US" sz="2600" dirty="0" smtClean="0"/>
              <a:t>Britain:  344,000</a:t>
            </a:r>
          </a:p>
          <a:p>
            <a:pPr lvl="1"/>
            <a:r>
              <a:rPr lang="en-US" sz="2600" dirty="0" smtClean="0"/>
              <a:t>France:  200,000</a:t>
            </a:r>
          </a:p>
          <a:p>
            <a:pPr lvl="1"/>
            <a:r>
              <a:rPr lang="en-US" sz="2600" dirty="0" smtClean="0"/>
              <a:t>Italy:  165,000</a:t>
            </a:r>
            <a:endParaRPr lang="en-US" sz="2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8" y="1305575"/>
            <a:ext cx="4184034" cy="3880773"/>
          </a:xfrm>
        </p:spPr>
        <p:txBody>
          <a:bodyPr>
            <a:noAutofit/>
          </a:bodyPr>
          <a:lstStyle/>
          <a:p>
            <a:r>
              <a:rPr lang="en-US" sz="2600" dirty="0" smtClean="0"/>
              <a:t>Civilian:</a:t>
            </a:r>
          </a:p>
          <a:p>
            <a:pPr lvl="1"/>
            <a:r>
              <a:rPr lang="en-US" sz="2600" dirty="0" smtClean="0"/>
              <a:t>China:  10+ Million</a:t>
            </a:r>
          </a:p>
          <a:p>
            <a:pPr lvl="1"/>
            <a:r>
              <a:rPr lang="en-US" sz="2600" dirty="0" smtClean="0"/>
              <a:t>Soviets:  7+ Million</a:t>
            </a:r>
          </a:p>
          <a:p>
            <a:pPr lvl="1"/>
            <a:r>
              <a:rPr lang="en-US" sz="2600" dirty="0" smtClean="0"/>
              <a:t>Poland: 6+ Million</a:t>
            </a:r>
          </a:p>
          <a:p>
            <a:pPr lvl="1"/>
            <a:r>
              <a:rPr lang="en-US" sz="2600" dirty="0" smtClean="0"/>
              <a:t>Germany:  1.6 Million</a:t>
            </a:r>
          </a:p>
          <a:p>
            <a:pPr lvl="1"/>
            <a:r>
              <a:rPr lang="en-US" sz="2600" dirty="0" smtClean="0"/>
              <a:t>Yugoslavia: 1 Million</a:t>
            </a:r>
          </a:p>
          <a:p>
            <a:pPr lvl="1"/>
            <a:r>
              <a:rPr lang="en-US" sz="2600" dirty="0" smtClean="0"/>
              <a:t>France:  400,000</a:t>
            </a:r>
          </a:p>
          <a:p>
            <a:pPr lvl="1"/>
            <a:r>
              <a:rPr lang="en-US" sz="2600" dirty="0" smtClean="0"/>
              <a:t>Japan:  400,000</a:t>
            </a:r>
          </a:p>
          <a:p>
            <a:pPr lvl="1"/>
            <a:r>
              <a:rPr lang="en-US" sz="2600" dirty="0" smtClean="0"/>
              <a:t>Britain:  60,000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45544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Cost of WWII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3336" y="1506828"/>
            <a:ext cx="4578034" cy="4534533"/>
          </a:xfrm>
        </p:spPr>
        <p:txBody>
          <a:bodyPr>
            <a:noAutofit/>
          </a:bodyPr>
          <a:lstStyle/>
          <a:p>
            <a:r>
              <a:rPr lang="en-US" sz="2200" dirty="0" smtClean="0"/>
              <a:t>More than 20 Million people were </a:t>
            </a:r>
            <a:r>
              <a:rPr lang="en-US" sz="2200" b="1" u="sng" dirty="0" smtClean="0">
                <a:solidFill>
                  <a:srgbClr val="FF0000"/>
                </a:solidFill>
              </a:rPr>
              <a:t>homeless</a:t>
            </a:r>
          </a:p>
          <a:p>
            <a:r>
              <a:rPr lang="en-US" sz="2200" dirty="0" smtClean="0"/>
              <a:t>The exact number of lives lost and homeless people in China and other Japanese conquered lands is unknown but very high</a:t>
            </a:r>
          </a:p>
          <a:p>
            <a:r>
              <a:rPr lang="en-US" sz="2200" dirty="0" smtClean="0"/>
              <a:t>The money paid to fight the war totaled over </a:t>
            </a:r>
            <a:r>
              <a:rPr lang="en-US" sz="2200" b="1" u="sng" dirty="0" smtClean="0">
                <a:solidFill>
                  <a:srgbClr val="FF0000"/>
                </a:solidFill>
              </a:rPr>
              <a:t>1 trillion</a:t>
            </a:r>
            <a:r>
              <a:rPr lang="en-US" sz="2200" dirty="0" smtClean="0"/>
              <a:t> dollars</a:t>
            </a:r>
          </a:p>
          <a:p>
            <a:r>
              <a:rPr lang="en-US" sz="2200" dirty="0" smtClean="0"/>
              <a:t>The cost of rebuilding the amount of property destroyed, resources depleted and economic activity lost due  to the war can never be calculated</a:t>
            </a:r>
          </a:p>
          <a:p>
            <a:endParaRPr lang="en-US" sz="2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05499" y="1506828"/>
            <a:ext cx="5998883" cy="420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1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13" y="142240"/>
            <a:ext cx="8596668" cy="1320800"/>
          </a:xfrm>
        </p:spPr>
        <p:txBody>
          <a:bodyPr/>
          <a:lstStyle/>
          <a:p>
            <a:r>
              <a:rPr lang="en-US" dirty="0" smtClean="0"/>
              <a:t>Victory in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078" y="992510"/>
            <a:ext cx="4861369" cy="4578321"/>
          </a:xfrm>
        </p:spPr>
        <p:txBody>
          <a:bodyPr>
            <a:noAutofit/>
          </a:bodyPr>
          <a:lstStyle/>
          <a:p>
            <a:r>
              <a:rPr lang="en-US" sz="2400" dirty="0" smtClean="0"/>
              <a:t>After Hitler killed himself, Germany officially surrendered within a week</a:t>
            </a:r>
          </a:p>
          <a:p>
            <a:r>
              <a:rPr lang="en-US" sz="2400" b="1" u="sng" dirty="0" smtClean="0">
                <a:solidFill>
                  <a:srgbClr val="FF0000"/>
                </a:solidFill>
              </a:rPr>
              <a:t>May 9</a:t>
            </a:r>
            <a:r>
              <a:rPr lang="en-US" sz="2400" b="1" u="sng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/>
              <a:t>, Germany officially surrenders</a:t>
            </a:r>
          </a:p>
          <a:p>
            <a:r>
              <a:rPr lang="en-US" sz="2400" dirty="0" smtClean="0"/>
              <a:t>The U.S and Allied Powers celebrated what is known as </a:t>
            </a:r>
            <a:r>
              <a:rPr lang="en-US" sz="2400" b="1" u="sng" dirty="0" smtClean="0">
                <a:solidFill>
                  <a:srgbClr val="FF0000"/>
                </a:solidFill>
              </a:rPr>
              <a:t>VE Day</a:t>
            </a:r>
          </a:p>
          <a:p>
            <a:r>
              <a:rPr lang="en-US" sz="2400" dirty="0" smtClean="0"/>
              <a:t>VE Day: Victory in Europe Day</a:t>
            </a:r>
          </a:p>
          <a:p>
            <a:r>
              <a:rPr lang="en-US" sz="2400" dirty="0" smtClean="0"/>
              <a:t>After 6 years of destruction and fighting the war in Europe was officially </a:t>
            </a:r>
            <a:r>
              <a:rPr lang="en-US" sz="2400" dirty="0" smtClean="0"/>
              <a:t>over</a:t>
            </a:r>
          </a:p>
          <a:p>
            <a:r>
              <a:rPr lang="en-US" sz="2400" dirty="0" smtClean="0">
                <a:hlinkClick r:id="rId2"/>
              </a:rPr>
              <a:t>https://www.youtube.com/watch?v=GuhnGbkvu8o</a:t>
            </a:r>
            <a:endParaRPr lang="en-US" sz="2400" dirty="0" smtClean="0"/>
          </a:p>
        </p:txBody>
      </p:sp>
      <p:pic>
        <p:nvPicPr>
          <p:cNvPr id="3074" name="Picture 2" descr="http://www1.toronto.ca/city_of_toronto/city_clerks/toronto_archives/files/images/f1266_it962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4" y="992510"/>
            <a:ext cx="6294755" cy="465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87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035" y="267791"/>
            <a:ext cx="8596668" cy="1320800"/>
          </a:xfrm>
        </p:spPr>
        <p:txBody>
          <a:bodyPr/>
          <a:lstStyle/>
          <a:p>
            <a:r>
              <a:rPr lang="en-US" dirty="0" smtClean="0"/>
              <a:t>Yalta Conference and Making a Post-War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68780"/>
            <a:ext cx="4861369" cy="4372581"/>
          </a:xfrm>
        </p:spPr>
        <p:txBody>
          <a:bodyPr>
            <a:noAutofit/>
          </a:bodyPr>
          <a:lstStyle/>
          <a:p>
            <a:r>
              <a:rPr lang="en-US" sz="2400" dirty="0" smtClean="0"/>
              <a:t>Before the war ended </a:t>
            </a:r>
            <a:r>
              <a:rPr lang="en-US" sz="2400" b="1" u="sng" dirty="0" smtClean="0">
                <a:solidFill>
                  <a:srgbClr val="FF0000"/>
                </a:solidFill>
              </a:rPr>
              <a:t>Stalin</a:t>
            </a:r>
            <a:r>
              <a:rPr lang="en-US" sz="2400" dirty="0" smtClean="0"/>
              <a:t>, Roosevelt and Churchill met </a:t>
            </a:r>
          </a:p>
          <a:p>
            <a:r>
              <a:rPr lang="en-US" sz="2400" b="1" u="sng" dirty="0" smtClean="0">
                <a:solidFill>
                  <a:srgbClr val="FF0000"/>
                </a:solidFill>
              </a:rPr>
              <a:t>Yalta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Conference:  February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-11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1945</a:t>
            </a:r>
          </a:p>
          <a:p>
            <a:r>
              <a:rPr lang="en-US" sz="2400" dirty="0" smtClean="0"/>
              <a:t>Discussed what to do with Germany and after the war in Europe was over</a:t>
            </a:r>
          </a:p>
          <a:p>
            <a:r>
              <a:rPr lang="en-US" sz="2400" dirty="0" smtClean="0"/>
              <a:t>Came up with a plan of attack for </a:t>
            </a:r>
            <a:r>
              <a:rPr lang="en-US" sz="2400" b="1" u="sng" dirty="0" smtClean="0">
                <a:solidFill>
                  <a:srgbClr val="FF0000"/>
                </a:solidFill>
              </a:rPr>
              <a:t>Japan</a:t>
            </a:r>
          </a:p>
          <a:p>
            <a:r>
              <a:rPr lang="en-US" sz="2400" dirty="0" smtClean="0"/>
              <a:t>Roosevelt begins pushing for a new world organization called the </a:t>
            </a:r>
            <a:r>
              <a:rPr lang="en-US" sz="2400" b="1" u="sng" dirty="0" smtClean="0">
                <a:solidFill>
                  <a:srgbClr val="FF0000"/>
                </a:solidFill>
              </a:rPr>
              <a:t>United Nations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38703" y="1588591"/>
            <a:ext cx="5357495" cy="445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9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326265"/>
            <a:ext cx="8596668" cy="1320800"/>
          </a:xfrm>
        </p:spPr>
        <p:txBody>
          <a:bodyPr/>
          <a:lstStyle/>
          <a:p>
            <a:r>
              <a:rPr lang="en-US" dirty="0" smtClean="0"/>
              <a:t>Yalta Conference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36" y="885581"/>
            <a:ext cx="4184035" cy="3880772"/>
          </a:xfrm>
        </p:spPr>
        <p:txBody>
          <a:bodyPr>
            <a:noAutofit/>
          </a:bodyPr>
          <a:lstStyle/>
          <a:p>
            <a:r>
              <a:rPr lang="en-US" sz="2400" dirty="0" smtClean="0"/>
              <a:t>Main Ideas:</a:t>
            </a:r>
          </a:p>
          <a:p>
            <a:pPr lvl="1"/>
            <a:r>
              <a:rPr lang="en-US" sz="2400" dirty="0" smtClean="0"/>
              <a:t>Promote future </a:t>
            </a:r>
            <a:r>
              <a:rPr lang="en-US" sz="2400" b="1" u="sng" dirty="0" smtClean="0">
                <a:solidFill>
                  <a:srgbClr val="FF0000"/>
                </a:solidFill>
              </a:rPr>
              <a:t>world peace</a:t>
            </a:r>
          </a:p>
          <a:p>
            <a:pPr lvl="1"/>
            <a:r>
              <a:rPr lang="en-US" sz="2400" dirty="0" smtClean="0"/>
              <a:t>Prevent another world war</a:t>
            </a:r>
          </a:p>
          <a:p>
            <a:pPr lvl="1"/>
            <a:r>
              <a:rPr lang="en-US" sz="2400" dirty="0" smtClean="0"/>
              <a:t>Secure new borders and territories</a:t>
            </a:r>
          </a:p>
          <a:p>
            <a:r>
              <a:rPr lang="en-US" sz="2400" dirty="0" smtClean="0"/>
              <a:t>Agreed to divide Germany into </a:t>
            </a:r>
            <a:r>
              <a:rPr lang="en-US" sz="2400" b="1" u="sng" dirty="0" smtClean="0">
                <a:solidFill>
                  <a:srgbClr val="FF0000"/>
                </a:solidFill>
              </a:rPr>
              <a:t>4 zones</a:t>
            </a:r>
          </a:p>
          <a:p>
            <a:r>
              <a:rPr lang="en-US" sz="2400" dirty="0" smtClean="0"/>
              <a:t>Britain, France, USA and USSR would each get a zone</a:t>
            </a:r>
          </a:p>
          <a:p>
            <a:r>
              <a:rPr lang="en-US" sz="2400" dirty="0" smtClean="0"/>
              <a:t>All agreed to find and charge Nazi </a:t>
            </a:r>
            <a:r>
              <a:rPr lang="en-US" sz="2400" b="1" u="sng" dirty="0" smtClean="0">
                <a:solidFill>
                  <a:srgbClr val="FF0000"/>
                </a:solidFill>
              </a:rPr>
              <a:t>war criminals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05500" y="1331359"/>
            <a:ext cx="5181600" cy="439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Yalta Conference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8393" y="1619676"/>
            <a:ext cx="4184035" cy="3880772"/>
          </a:xfrm>
        </p:spPr>
        <p:txBody>
          <a:bodyPr>
            <a:noAutofit/>
          </a:bodyPr>
          <a:lstStyle/>
          <a:p>
            <a:r>
              <a:rPr lang="en-US" sz="2400" dirty="0" smtClean="0"/>
              <a:t>Rebuild </a:t>
            </a:r>
            <a:r>
              <a:rPr lang="en-US" sz="2400" b="1" u="sng" dirty="0" smtClean="0">
                <a:solidFill>
                  <a:srgbClr val="FF0000"/>
                </a:solidFill>
              </a:rPr>
              <a:t>Poland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and set up a Polish government</a:t>
            </a:r>
          </a:p>
          <a:p>
            <a:r>
              <a:rPr lang="en-US" sz="2400" dirty="0" smtClean="0"/>
              <a:t>Help the freed people of Europe set up </a:t>
            </a:r>
            <a:r>
              <a:rPr lang="en-US" sz="2400" b="1" u="sng" dirty="0" smtClean="0">
                <a:solidFill>
                  <a:srgbClr val="FF0000"/>
                </a:solidFill>
              </a:rPr>
              <a:t>democracies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and govern themselves</a:t>
            </a:r>
          </a:p>
          <a:p>
            <a:r>
              <a:rPr lang="en-US" sz="2400" dirty="0" smtClean="0"/>
              <a:t>Maintain postwar law and order</a:t>
            </a:r>
          </a:p>
          <a:p>
            <a:r>
              <a:rPr lang="en-US" sz="2400" dirty="0" smtClean="0"/>
              <a:t>Carry out relief efforts for POW’s and Holocaust survivors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9524" y="1325881"/>
            <a:ext cx="6328503" cy="414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0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813" y="363280"/>
            <a:ext cx="4900188" cy="4942815"/>
          </a:xfrm>
        </p:spPr>
        <p:txBody>
          <a:bodyPr>
            <a:no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</a:rPr>
              <a:t>Russia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and the U.S come out big</a:t>
            </a:r>
          </a:p>
          <a:p>
            <a:r>
              <a:rPr lang="en-US" sz="2000" dirty="0" smtClean="0"/>
              <a:t>Russia agreed to join in the </a:t>
            </a:r>
            <a:r>
              <a:rPr lang="en-US" sz="2000" b="1" u="sng" dirty="0" smtClean="0">
                <a:solidFill>
                  <a:srgbClr val="FF0000"/>
                </a:solidFill>
              </a:rPr>
              <a:t>Pacific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Theater</a:t>
            </a:r>
          </a:p>
          <a:p>
            <a:pPr lvl="1"/>
            <a:r>
              <a:rPr lang="en-US" sz="2000" dirty="0" smtClean="0"/>
              <a:t>Would get land in </a:t>
            </a:r>
            <a:r>
              <a:rPr lang="en-US" sz="2000" b="1" u="sng" dirty="0" smtClean="0">
                <a:solidFill>
                  <a:srgbClr val="FF0000"/>
                </a:solidFill>
              </a:rPr>
              <a:t>N. Korea </a:t>
            </a:r>
            <a:r>
              <a:rPr lang="en-US" sz="2000" dirty="0" smtClean="0"/>
              <a:t>and Manchuria</a:t>
            </a:r>
          </a:p>
          <a:p>
            <a:r>
              <a:rPr lang="en-US" sz="2000" dirty="0" smtClean="0"/>
              <a:t>Russia agreed to join the United Nations</a:t>
            </a:r>
          </a:p>
          <a:p>
            <a:r>
              <a:rPr lang="en-US" sz="2000" dirty="0" smtClean="0"/>
              <a:t>Tensions between USA and USSR already are growing</a:t>
            </a:r>
          </a:p>
          <a:p>
            <a:r>
              <a:rPr lang="en-US" sz="2000" dirty="0" smtClean="0"/>
              <a:t>USSR wants land in </a:t>
            </a:r>
            <a:r>
              <a:rPr lang="en-US" sz="2000" b="1" u="sng" dirty="0" smtClean="0">
                <a:solidFill>
                  <a:srgbClr val="FF0000"/>
                </a:solidFill>
              </a:rPr>
              <a:t>Poland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but USA wants it to be a free democracy</a:t>
            </a:r>
          </a:p>
          <a:p>
            <a:r>
              <a:rPr lang="en-US" sz="2000" b="1" u="sng" dirty="0" smtClean="0">
                <a:solidFill>
                  <a:srgbClr val="FF0000"/>
                </a:solidFill>
              </a:rPr>
              <a:t>Self Determination</a:t>
            </a:r>
            <a:r>
              <a:rPr lang="en-US" sz="2000" dirty="0" smtClean="0"/>
              <a:t>:  USA and GB pushed for the right to choose own government (democracy vs. communist) in fear of USSR forcing communism in Europe</a:t>
            </a:r>
          </a:p>
          <a:p>
            <a:r>
              <a:rPr lang="en-US" sz="2000" dirty="0" smtClean="0"/>
              <a:t>Russia agreed to self-determination if they could have some land in Poland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5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1872</TotalTime>
  <Words>1056</Words>
  <Application>Microsoft Office PowerPoint</Application>
  <PresentationFormat>Widescreen</PresentationFormat>
  <Paragraphs>142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Trebuchet MS</vt:lpstr>
      <vt:lpstr>Wingdings 3</vt:lpstr>
      <vt:lpstr>Facet</vt:lpstr>
      <vt:lpstr>World War II Is Over!</vt:lpstr>
      <vt:lpstr>The Cost of WWII</vt:lpstr>
      <vt:lpstr>Breakdown of Lives Lost</vt:lpstr>
      <vt:lpstr>The Cost of WWII</vt:lpstr>
      <vt:lpstr>Victory in Europe</vt:lpstr>
      <vt:lpstr>Yalta Conference and Making a Post-War World</vt:lpstr>
      <vt:lpstr>Yalta Conference </vt:lpstr>
      <vt:lpstr>Yalta Conference</vt:lpstr>
      <vt:lpstr>PowerPoint Presentation</vt:lpstr>
      <vt:lpstr>The Potsdam Conference</vt:lpstr>
      <vt:lpstr>Tensions Between USA and USSR Growing</vt:lpstr>
      <vt:lpstr>Results of Potsdam</vt:lpstr>
      <vt:lpstr>United Nations</vt:lpstr>
      <vt:lpstr>United Nations</vt:lpstr>
      <vt:lpstr>Cleaning up Europe</vt:lpstr>
      <vt:lpstr>Nuremberg Trials</vt:lpstr>
      <vt:lpstr>PowerPoint Presentation</vt:lpstr>
      <vt:lpstr>Nuremberg Trials</vt:lpstr>
      <vt:lpstr>Cleaning up Japan</vt:lpstr>
      <vt:lpstr>Cleaning Up Japan</vt:lpstr>
    </vt:vector>
  </TitlesOfParts>
  <Company>CENTRAL BUCKS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War II Is Over!</dc:title>
  <dc:creator>SLIWINSKI, STEVEN</dc:creator>
  <cp:lastModifiedBy>SLIWINSKI, STEVEN</cp:lastModifiedBy>
  <cp:revision>22</cp:revision>
  <dcterms:created xsi:type="dcterms:W3CDTF">2015-06-03T13:50:51Z</dcterms:created>
  <dcterms:modified xsi:type="dcterms:W3CDTF">2015-06-05T17:49:21Z</dcterms:modified>
</cp:coreProperties>
</file>